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487" r:id="rId2"/>
    <p:sldId id="499" r:id="rId3"/>
    <p:sldId id="488" r:id="rId4"/>
    <p:sldId id="489" r:id="rId5"/>
    <p:sldId id="490" r:id="rId6"/>
    <p:sldId id="492" r:id="rId7"/>
    <p:sldId id="497" r:id="rId8"/>
    <p:sldId id="398" r:id="rId9"/>
    <p:sldId id="464" r:id="rId10"/>
    <p:sldId id="419" r:id="rId11"/>
    <p:sldId id="498" r:id="rId12"/>
    <p:sldId id="420" r:id="rId13"/>
    <p:sldId id="466" r:id="rId14"/>
    <p:sldId id="486" r:id="rId15"/>
    <p:sldId id="482" r:id="rId16"/>
    <p:sldId id="399" r:id="rId17"/>
    <p:sldId id="409" r:id="rId18"/>
    <p:sldId id="483" r:id="rId19"/>
    <p:sldId id="4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4533" autoAdjust="0"/>
  </p:normalViewPr>
  <p:slideViewPr>
    <p:cSldViewPr snapToGrid="0">
      <p:cViewPr varScale="1">
        <p:scale>
          <a:sx n="72" d="100"/>
          <a:sy n="72" d="100"/>
        </p:scale>
        <p:origin x="10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08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76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9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69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18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71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57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9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270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13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1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8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2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7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18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2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www.anubhavtrainings.com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34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www.anubhavtrainings.com</a:t>
            </a:r>
          </a:p>
          <a:p>
            <a:pPr algn="l"/>
            <a:endParaRPr lang="en-US" sz="1800" b="0" i="0" u="none" strike="noStrike" baseline="0" dirty="0">
              <a:solidFill>
                <a:srgbClr val="073E87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8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github.com/soyuztechnologies/Corporate_Full_Stack_Training/blob/master/Day%2016/S4HANA%20OVP%20Scenario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orporate_Full_Stack_Training/blob/master/Day%2016/End%20to%20End%20S4%20HANA%20Scenario%20for%20OVP.txt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www.youtube.com/watch?v=vlKBQ3g0w_E&amp;list=PLcxqFaocb9WIQJ-kptyPuiMSVWZVd2ff_&amp;index=1" TargetMode="External"/><Relationship Id="rId7" Type="http://schemas.openxmlformats.org/officeDocument/2006/relationships/hyperlink" Target="https://www.youtube.com/watch?v=xQzhXhq1ZyI&amp;list=PLcxqFaocb9WLtnq-rpXbRy5hnKECxr95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hyperlink" Target="https://www.youtube.com/watch?v=aVPk_FE9O3s&amp;list=PLcxqFaocb9WJ8g8TZPsHQIEcSjKW9F0IE&amp;index=2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jpg"/><Relationship Id="rId9" Type="http://schemas.openxmlformats.org/officeDocument/2006/relationships/hyperlink" Target="https://www.youtube.com/watch?v=NV8UD9QnJ4A&amp;list=PLcxqFaocb9WLaza2kOjkUCDIQGbzNos6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github.com/soyuztechnologies/Corporate_Full_Stack_Training/blob/master/Day%2016/S4HANA%20End%20to%20end%20Hierarchy%20Scenario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github.com/soyuztechnologies/Corporate_Full_Stack_Training/blob/master/Day%2016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538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13" y="855322"/>
            <a:ext cx="10382856" cy="5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7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Describing OVP (Overview Page)</a:t>
            </a:r>
            <a:r>
              <a:rPr lang="en-US" sz="3600" b="1" dirty="0">
                <a:latin typeface="Cooper Black" panose="0208090404030B020404" pitchFamily="18" charset="0"/>
              </a:rPr>
              <a:t>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5" y="844344"/>
            <a:ext cx="112920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dirty="0"/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dirty="0"/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 </a:t>
            </a:r>
            <a:r>
              <a:rPr lang="en-US" b="1" dirty="0"/>
              <a:t>analytical card</a:t>
            </a:r>
            <a:r>
              <a:rPr lang="en-US" dirty="0"/>
              <a:t> is a single object </a:t>
            </a:r>
            <a:r>
              <a:rPr lang="en-US" b="1" dirty="0"/>
              <a:t>card</a:t>
            </a:r>
            <a:r>
              <a:rPr lang="en-US" dirty="0"/>
              <a:t> and does not contain a footer area. It can only be used in the </a:t>
            </a:r>
            <a:r>
              <a:rPr lang="en-US" b="1" dirty="0"/>
              <a:t>overview page</a:t>
            </a:r>
            <a:r>
              <a:rPr lang="en-US" dirty="0"/>
              <a:t> (OVP). In the resizable </a:t>
            </a:r>
            <a:r>
              <a:rPr lang="en-US" b="1" dirty="0"/>
              <a:t>card</a:t>
            </a:r>
            <a:r>
              <a:rPr lang="en-US" dirty="0"/>
              <a:t> layout, users can show more content/insights by resizing the </a:t>
            </a:r>
            <a:r>
              <a:rPr lang="en-US" b="1" dirty="0"/>
              <a:t>card</a:t>
            </a:r>
            <a:r>
              <a:rPr lang="en-US" dirty="0"/>
              <a:t>.</a:t>
            </a:r>
          </a:p>
        </p:txBody>
      </p:sp>
      <p:pic>
        <p:nvPicPr>
          <p:cNvPr id="1026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9" y="3771920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9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Analytic Dashboard ( OVP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62" y="1520369"/>
            <a:ext cx="9025714" cy="49771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808124"/>
            <a:ext cx="11118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Analytic Dashboard (OVP) on top of CDS with the help of UI.Annotations ,it Calculate Overall Errors in  following Categories of Analytics are Mentioned Below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7538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03324" y="16092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Exercise  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3324" y="881360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hlinkClick r:id="rId5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450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89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1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9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9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3991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mium Vector | Planning schedule illustr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1"/>
          <a:stretch/>
        </p:blipFill>
        <p:spPr bwMode="auto">
          <a:xfrm>
            <a:off x="7871006" y="1744152"/>
            <a:ext cx="4209250" cy="31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16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076324" y="1017158"/>
            <a:ext cx="6423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Implementation of  End to End  Hierarchy Scenario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Describing Functional Information of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Create Fiori App  with annotation File on Top of CDS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181DA40-EB87-4A9E-A378-F475AFDB183C}"/>
              </a:ext>
            </a:extLst>
          </p:cNvPr>
          <p:cNvSpPr txBox="1"/>
          <p:nvPr/>
        </p:nvSpPr>
        <p:spPr>
          <a:xfrm>
            <a:off x="261764" y="3122562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35F5030-D26D-459D-8F5D-DFF4BC98E02A}"/>
              </a:ext>
            </a:extLst>
          </p:cNvPr>
          <p:cNvSpPr txBox="1"/>
          <p:nvPr/>
        </p:nvSpPr>
        <p:spPr>
          <a:xfrm>
            <a:off x="1076324" y="3642062"/>
            <a:ext cx="6423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Creating End to End S/4 HANA Scenario for OVP ( Analytics )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Create your  OVP ( Overview page )  UX  Elements show Analytical dashboard</a:t>
            </a:r>
          </a:p>
        </p:txBody>
      </p:sp>
    </p:spTree>
    <p:extLst>
      <p:ext uri="{BB962C8B-B14F-4D97-AF65-F5344CB8AC3E}">
        <p14:creationId xmlns:p14="http://schemas.microsoft.com/office/powerpoint/2010/main" val="295360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CDS Hierarchy 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797567"/>
            <a:ext cx="113836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The </a:t>
            </a:r>
            <a:r>
              <a:rPr lang="en-US" b="1" dirty="0">
                <a:solidFill>
                  <a:srgbClr val="202124"/>
                </a:solidFill>
              </a:rPr>
              <a:t>CDS</a:t>
            </a:r>
            <a:r>
              <a:rPr lang="en-US" dirty="0">
                <a:solidFill>
                  <a:srgbClr val="202124"/>
                </a:solidFill>
              </a:rPr>
              <a:t> view provides a list of </a:t>
            </a:r>
            <a:r>
              <a:rPr lang="en-US" b="1" dirty="0">
                <a:solidFill>
                  <a:srgbClr val="202124"/>
                </a:solidFill>
              </a:rPr>
              <a:t>hierarchies</a:t>
            </a:r>
            <a:r>
              <a:rPr lang="en-US" dirty="0">
                <a:solidFill>
                  <a:srgbClr val="202124"/>
                </a:solidFill>
              </a:rPr>
              <a:t> which is known the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 directory for this node view. Every single node belongs to exactly one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, which can identified by one or multiple key fields of the node view.</a:t>
            </a:r>
          </a:p>
          <a:p>
            <a:pPr algn="just"/>
            <a:r>
              <a:rPr lang="en-US" dirty="0">
                <a:solidFill>
                  <a:srgbClr val="202124"/>
                </a:solidFill>
              </a:rPr>
              <a:t>A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 can have multiple root nodes.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Hierarchies allows to traverse data faster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They clearly explain the inter-relation between multiple object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Very helpful determining the parent child relationship</a:t>
            </a:r>
          </a:p>
          <a:p>
            <a:endParaRPr lang="en-US" dirty="0"/>
          </a:p>
        </p:txBody>
      </p:sp>
      <p:pic>
        <p:nvPicPr>
          <p:cNvPr id="3074" name="Picture 2" descr="Hierarchies in CDS (Core Data Services) Vie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8" y="3059598"/>
            <a:ext cx="4581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21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48512" y="14888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Hierarchy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762809" y="1347830"/>
            <a:ext cx="2742565" cy="2742565"/>
            <a:chOff x="-227013" y="3985419"/>
            <a:chExt cx="2743200" cy="2743200"/>
          </a:xfrm>
        </p:grpSpPr>
        <p:sp>
          <p:nvSpPr>
            <p:cNvPr id="9" name="Oval 8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chemeClr val="accent6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</a:p>
          </p:txBody>
        </p:sp>
      </p:grpSp>
      <p:sp>
        <p:nvSpPr>
          <p:cNvPr id="11" name="Rounded Rectangle 10"/>
          <p:cNvSpPr/>
          <p:nvPr/>
        </p:nvSpPr>
        <p:spPr bwMode="gray">
          <a:xfrm>
            <a:off x="2261797" y="4524367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51177" y="4610507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</a:p>
        </p:txBody>
      </p:sp>
      <p:cxnSp>
        <p:nvCxnSpPr>
          <p:cNvPr id="5" name="Elbow Connector 4"/>
          <p:cNvCxnSpPr>
            <a:stCxn id="9" idx="3"/>
            <a:endCxn id="11" idx="0"/>
          </p:cNvCxnSpPr>
          <p:nvPr/>
        </p:nvCxnSpPr>
        <p:spPr>
          <a:xfrm rot="5400000">
            <a:off x="3794587" y="3154505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9" idx="5"/>
            <a:endCxn id="12" idx="0"/>
          </p:cNvCxnSpPr>
          <p:nvPr/>
        </p:nvCxnSpPr>
        <p:spPr>
          <a:xfrm rot="16200000" flipH="1">
            <a:off x="7765850" y="3026641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89463" y="801867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800069" y="3502182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2715501" y="3557128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824229" y="1471114"/>
            <a:ext cx="2015594" cy="2015594"/>
            <a:chOff x="1754187" y="3734594"/>
            <a:chExt cx="2209800" cy="2209800"/>
          </a:xfrm>
        </p:grpSpPr>
        <p:sp>
          <p:nvSpPr>
            <p:cNvPr id="24" name="Oval 23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1CEB442-48B2-4D75-8C7D-619568554FE4}"/>
              </a:ext>
            </a:extLst>
          </p:cNvPr>
          <p:cNvSpPr txBox="1"/>
          <p:nvPr/>
        </p:nvSpPr>
        <p:spPr>
          <a:xfrm>
            <a:off x="248512" y="859965"/>
            <a:ext cx="424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types of Hierarchy </a:t>
            </a:r>
          </a:p>
        </p:txBody>
      </p:sp>
    </p:spTree>
    <p:extLst>
      <p:ext uri="{BB962C8B-B14F-4D97-AF65-F5344CB8AC3E}">
        <p14:creationId xmlns:p14="http://schemas.microsoft.com/office/powerpoint/2010/main" val="231392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21400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End to End Hierarchy Scenario</a:t>
            </a:r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05" y="957002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Flow of CDS Views in Hierarchy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8" name="Arrow: Chevron 51">
              <a:extLst>
                <a:ext uri="{FF2B5EF4-FFF2-40B4-BE49-F238E27FC236}">
                  <a16:creationId xmlns="" xmlns:a16="http://schemas.microsoft.com/office/drawing/2014/main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" name="Arrow: Pentagon 52">
              <a:extLst>
                <a:ext uri="{FF2B5EF4-FFF2-40B4-BE49-F238E27FC236}">
                  <a16:creationId xmlns="" xmlns:a16="http://schemas.microsoft.com/office/drawing/2014/main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Arrow: Chevron 53">
              <a:extLst>
                <a:ext uri="{FF2B5EF4-FFF2-40B4-BE49-F238E27FC236}">
                  <a16:creationId xmlns="" xmlns:a16="http://schemas.microsoft.com/office/drawing/2014/main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54">
              <a:extLst>
                <a:ext uri="{FF2B5EF4-FFF2-40B4-BE49-F238E27FC236}">
                  <a16:creationId xmlns="" xmlns:a16="http://schemas.microsoft.com/office/drawing/2014/main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="" xmlns:a16="http://schemas.microsoft.com/office/drawing/2014/main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2" name="Freeform: Shape 73">
            <a:extLst>
              <a:ext uri="{FF2B5EF4-FFF2-40B4-BE49-F238E27FC236}">
                <a16:creationId xmlns="" xmlns:a16="http://schemas.microsoft.com/office/drawing/2014/main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2334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21400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400" y="853431"/>
            <a:ext cx="11559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4"/>
              </a:rPr>
              <a:t>CDS Hierarchy Scenario</a:t>
            </a:r>
            <a:endParaRPr lang="en-US" sz="2000" dirty="0">
              <a:solidFill>
                <a:srgbClr val="3C3C3C"/>
              </a:solidFill>
            </a:endParaRPr>
          </a:p>
        </p:txBody>
      </p:sp>
      <p:pic>
        <p:nvPicPr>
          <p:cNvPr id="5124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60" y="1174117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946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48512" y="16213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Fiori app on top of CDS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12" y="806800"/>
            <a:ext cx="4988286" cy="3103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826586"/>
            <a:ext cx="3353236" cy="3072434"/>
          </a:xfrm>
          <a:prstGeom prst="rect">
            <a:avLst/>
          </a:prstGeom>
        </p:spPr>
      </p:pic>
      <p:sp>
        <p:nvSpPr>
          <p:cNvPr id="3" name="Chevron 2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dirty="0"/>
              <a:t>. Create and add Annotation file in our project.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</a:t>
            </a:r>
            <a:r>
              <a:rPr lang="en-US" dirty="0"/>
              <a:t> To show All Data in Fiori App we Define or set the Entityset name in XML View.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3</a:t>
            </a:r>
            <a:r>
              <a:rPr lang="en-US" dirty="0"/>
              <a:t>. Link annotation file use this code in                    Manifest.json.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Result Employee Manager Hierarchy 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62" y="1316402"/>
            <a:ext cx="11474476" cy="45299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779090"/>
            <a:ext cx="7288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Result of Employee Manager Hierarchy with effort Utilization &amp; Cost Centre.</a:t>
            </a:r>
          </a:p>
        </p:txBody>
      </p:sp>
    </p:spTree>
    <p:extLst>
      <p:ext uri="{BB962C8B-B14F-4D97-AF65-F5344CB8AC3E}">
        <p14:creationId xmlns:p14="http://schemas.microsoft.com/office/powerpoint/2010/main" val="117974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6279</TotalTime>
  <Words>569</Words>
  <Application>Microsoft Office PowerPoint</Application>
  <PresentationFormat>Widescreen</PresentationFormat>
  <Paragraphs>129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 Unicode MS</vt:lpstr>
      <vt:lpstr>Arial</vt:lpstr>
      <vt:lpstr>Arial Narrow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560</cp:revision>
  <dcterms:created xsi:type="dcterms:W3CDTF">2016-07-10T03:33:26Z</dcterms:created>
  <dcterms:modified xsi:type="dcterms:W3CDTF">2021-06-11T05:23:00Z</dcterms:modified>
</cp:coreProperties>
</file>